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Lst>
  <p:sldIdLst>
    <p:sldId id="256" r:id="rId2"/>
    <p:sldId id="260" r:id="rId3"/>
    <p:sldId id="261" r:id="rId4"/>
    <p:sldId id="257" r:id="rId5"/>
    <p:sldId id="258" r:id="rId6"/>
    <p:sldId id="263" r:id="rId7"/>
    <p:sldId id="268" r:id="rId8"/>
    <p:sldId id="265" r:id="rId9"/>
    <p:sldId id="264" r:id="rId10"/>
    <p:sldId id="262" r:id="rId11"/>
    <p:sldId id="267" r:id="rId12"/>
    <p:sldId id="269" r:id="rId13"/>
    <p:sldId id="266" r:id="rId14"/>
    <p:sldId id="259" r:id="rId1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66" d="100"/>
          <a:sy n="66" d="100"/>
        </p:scale>
        <p:origin x="-1506" y="-16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4620614F-A0FE-4221-972C-AD30F03F8E00}" type="datetimeFigureOut">
              <a:rPr lang="en-US" smtClean="0"/>
              <a:t>6/5/2014</a:t>
            </a:fld>
            <a:endParaRPr lang="en-US" dirty="0"/>
          </a:p>
        </p:txBody>
      </p:sp>
      <p:sp>
        <p:nvSpPr>
          <p:cNvPr id="19" name="Footer Placeholder 18"/>
          <p:cNvSpPr>
            <a:spLocks noGrp="1"/>
          </p:cNvSpPr>
          <p:nvPr>
            <p:ph type="ftr" sz="quarter" idx="11"/>
          </p:nvPr>
        </p:nvSpPr>
        <p:spPr/>
        <p:txBody>
          <a:bodyPr/>
          <a:lstStyle/>
          <a:p>
            <a:endParaRPr lang="en-US" dirty="0"/>
          </a:p>
        </p:txBody>
      </p:sp>
      <p:sp>
        <p:nvSpPr>
          <p:cNvPr id="27" name="Slide Number Placeholder 26"/>
          <p:cNvSpPr>
            <a:spLocks noGrp="1"/>
          </p:cNvSpPr>
          <p:nvPr>
            <p:ph type="sldNum" sz="quarter" idx="12"/>
          </p:nvPr>
        </p:nvSpPr>
        <p:spPr/>
        <p:txBody>
          <a:bodyPr/>
          <a:lstStyle/>
          <a:p>
            <a:fld id="{D6B582A2-34E8-4FC1-B05C-05CD5184C450}" type="slidenum">
              <a:rPr lang="en-US" smtClean="0"/>
              <a:t>‹#›</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4620614F-A0FE-4221-972C-AD30F03F8E00}" type="datetimeFigureOut">
              <a:rPr lang="en-US" smtClean="0"/>
              <a:t>6/5/2014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6B582A2-34E8-4FC1-B05C-05CD5184C450}" type="slidenum">
              <a:rPr lang="en-US" smtClean="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4620614F-A0FE-4221-972C-AD30F03F8E00}" type="datetimeFigureOut">
              <a:rPr lang="en-US" smtClean="0"/>
              <a:t>6/5/2014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6B582A2-34E8-4FC1-B05C-05CD5184C450}" type="slidenum">
              <a:rPr lang="en-US" smtClean="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4620614F-A0FE-4221-972C-AD30F03F8E00}" type="datetimeFigureOut">
              <a:rPr lang="en-US" smtClean="0"/>
              <a:t>6/5/2014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6B582A2-34E8-4FC1-B05C-05CD5184C450}" type="slidenum">
              <a:rPr lang="en-US" smtClean="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4620614F-A0FE-4221-972C-AD30F03F8E00}" type="datetimeFigureOut">
              <a:rPr lang="en-US" smtClean="0"/>
              <a:t>6/5/2014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6B582A2-34E8-4FC1-B05C-05CD5184C450}" type="slidenum">
              <a:rPr lang="en-US" smtClean="0"/>
              <a:t>‹#›</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4620614F-A0FE-4221-972C-AD30F03F8E00}" type="datetimeFigureOut">
              <a:rPr lang="en-US" smtClean="0"/>
              <a:t>6/5/2014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6B582A2-34E8-4FC1-B05C-05CD5184C450}" type="slidenum">
              <a:rPr lang="en-US" smtClean="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4620614F-A0FE-4221-972C-AD30F03F8E00}" type="datetimeFigureOut">
              <a:rPr lang="en-US" smtClean="0"/>
              <a:t>6/5/2014</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6B582A2-34E8-4FC1-B05C-05CD5184C450}" type="slidenum">
              <a:rPr lang="en-US" smtClean="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4620614F-A0FE-4221-972C-AD30F03F8E00}" type="datetimeFigureOut">
              <a:rPr lang="en-US" smtClean="0"/>
              <a:t>6/5/2014</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6B582A2-34E8-4FC1-B05C-05CD5184C450}" type="slidenum">
              <a:rPr lang="en-US" smtClean="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620614F-A0FE-4221-972C-AD30F03F8E00}" type="datetimeFigureOut">
              <a:rPr lang="en-US" smtClean="0"/>
              <a:t>6/5/2014</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6B582A2-34E8-4FC1-B05C-05CD5184C450}" type="slidenum">
              <a:rPr lang="en-US" smtClean="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4620614F-A0FE-4221-972C-AD30F03F8E00}" type="datetimeFigureOut">
              <a:rPr lang="en-US" smtClean="0"/>
              <a:t>6/5/2014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6B582A2-34E8-4FC1-B05C-05CD5184C450}" type="slidenum">
              <a:rPr lang="en-US" smtClean="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dirty="0"/>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dirty="0"/>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4620614F-A0FE-4221-972C-AD30F03F8E00}" type="datetimeFigureOut">
              <a:rPr lang="en-US" smtClean="0"/>
              <a:t>6/5/2014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a:xfrm>
            <a:off x="8077200" y="6356350"/>
            <a:ext cx="609600" cy="365125"/>
          </a:xfrm>
        </p:spPr>
        <p:txBody>
          <a:bodyPr/>
          <a:lstStyle/>
          <a:p>
            <a:fld id="{D6B582A2-34E8-4FC1-B05C-05CD5184C450}" type="slidenum">
              <a:rPr lang="en-US" smtClean="0"/>
              <a:t>‹#›</a:t>
            </a:fld>
            <a:endParaRPr lang="en-US" dirty="0"/>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dirty="0"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dirty="0">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dirty="0">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dirty="0">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dirty="0">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4620614F-A0FE-4221-972C-AD30F03F8E00}" type="datetimeFigureOut">
              <a:rPr lang="en-US" smtClean="0"/>
              <a:t>6/5/2014</a:t>
            </a:fld>
            <a:endParaRPr lang="en-US" dirty="0"/>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US" dirty="0"/>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D6B582A2-34E8-4FC1-B05C-05CD5184C450}" type="slidenum">
              <a:rPr lang="en-US" smtClean="0"/>
              <a:t>‹#›</a:t>
            </a:fld>
            <a:endParaRPr lang="en-US" dirty="0"/>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dirty="0"/>
            </a:p>
          </p:txBody>
        </p:sp>
      </p:grpSp>
    </p:spTree>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hyperlink" Target="http://www.fredrogerscenter.org/" TargetMode="Externa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hyperlink" Target="http://www.naeyc.org/about/mission" TargetMode="External"/><Relationship Id="rId2" Type="http://schemas.openxmlformats.org/officeDocument/2006/relationships/hyperlink" Target="http://www.fredrogerscenter.org/" TargetMode="External"/><Relationship Id="rId1" Type="http://schemas.openxmlformats.org/officeDocument/2006/relationships/slideLayout" Target="../slideLayouts/slideLayout2.xml"/><Relationship Id="rId4" Type="http://schemas.openxmlformats.org/officeDocument/2006/relationships/hyperlink" Target="http://www.naeyc.org/files/naeyc/file/positions/PS_technology_WEB2.pdf"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hyperlink" Target="http://www.naeyc.org/" TargetMode="Externa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4.gif"/><Relationship Id="rId2" Type="http://schemas.openxmlformats.org/officeDocument/2006/relationships/image" Target="../media/image3.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28600" y="1600200"/>
            <a:ext cx="8686800" cy="1676400"/>
          </a:xfrm>
        </p:spPr>
        <p:txBody>
          <a:bodyPr>
            <a:normAutofit/>
          </a:bodyPr>
          <a:lstStyle/>
          <a:p>
            <a:pPr algn="ctr"/>
            <a:r>
              <a:rPr lang="en-US" sz="4400" dirty="0" smtClean="0"/>
              <a:t>Technology and Interactive Media </a:t>
            </a:r>
            <a:br>
              <a:rPr lang="en-US" sz="4400" dirty="0" smtClean="0"/>
            </a:br>
            <a:r>
              <a:rPr lang="en-US" sz="4400" dirty="0" smtClean="0"/>
              <a:t>in Early Childhood Programs</a:t>
            </a:r>
            <a:endParaRPr lang="en-US" sz="4400" dirty="0"/>
          </a:p>
        </p:txBody>
      </p:sp>
      <p:sp>
        <p:nvSpPr>
          <p:cNvPr id="3" name="Subtitle 2"/>
          <p:cNvSpPr>
            <a:spLocks noGrp="1"/>
          </p:cNvSpPr>
          <p:nvPr>
            <p:ph type="subTitle" idx="1"/>
          </p:nvPr>
        </p:nvSpPr>
        <p:spPr>
          <a:xfrm>
            <a:off x="533400" y="3886200"/>
            <a:ext cx="7854696" cy="1475936"/>
          </a:xfrm>
        </p:spPr>
        <p:txBody>
          <a:bodyPr/>
          <a:lstStyle/>
          <a:p>
            <a:r>
              <a:rPr lang="en-US" dirty="0" smtClean="0"/>
              <a:t>By Christine Humphries</a:t>
            </a:r>
            <a:endParaRPr lang="en-US" dirty="0"/>
          </a:p>
        </p:txBody>
      </p:sp>
    </p:spTree>
    <p:extLst>
      <p:ext uri="{BB962C8B-B14F-4D97-AF65-F5344CB8AC3E}">
        <p14:creationId xmlns:p14="http://schemas.microsoft.com/office/powerpoint/2010/main" val="38864007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838200"/>
            <a:ext cx="8229600" cy="1295400"/>
          </a:xfrm>
        </p:spPr>
        <p:txBody>
          <a:bodyPr>
            <a:noAutofit/>
          </a:bodyPr>
          <a:lstStyle/>
          <a:p>
            <a:r>
              <a:rPr lang="en-US" sz="4400" dirty="0" smtClean="0"/>
              <a:t>Position Statement – </a:t>
            </a:r>
            <a:r>
              <a:rPr lang="en-US" sz="4400" dirty="0"/>
              <a:t/>
            </a:r>
            <a:br>
              <a:rPr lang="en-US" sz="4400" dirty="0"/>
            </a:br>
            <a:r>
              <a:rPr lang="en-US" sz="4400" dirty="0" smtClean="0"/>
              <a:t>NAEYC &amp; Fred Rogers Center</a:t>
            </a:r>
            <a:endParaRPr lang="en-US" sz="4400" dirty="0"/>
          </a:p>
        </p:txBody>
      </p:sp>
      <p:sp>
        <p:nvSpPr>
          <p:cNvPr id="3" name="Content Placeholder 2"/>
          <p:cNvSpPr>
            <a:spLocks noGrp="1"/>
          </p:cNvSpPr>
          <p:nvPr>
            <p:ph idx="1"/>
          </p:nvPr>
        </p:nvSpPr>
        <p:spPr>
          <a:xfrm>
            <a:off x="457200" y="2286000"/>
            <a:ext cx="8229600" cy="4191000"/>
          </a:xfrm>
        </p:spPr>
        <p:txBody>
          <a:bodyPr>
            <a:normAutofit/>
          </a:bodyPr>
          <a:lstStyle/>
          <a:p>
            <a:pPr marL="0" indent="0">
              <a:buNone/>
            </a:pPr>
            <a:r>
              <a:rPr lang="en-US" dirty="0" smtClean="0"/>
              <a:t>“</a:t>
            </a:r>
            <a:r>
              <a:rPr lang="en-US" dirty="0"/>
              <a:t>Technology and interactive media are tools that can promote effective learning and development when they are used intentionally by early childhood educators, within the framework of developmentally appropriate practice, to support learning goals established for individual children</a:t>
            </a:r>
            <a:r>
              <a:rPr lang="en-US" dirty="0" smtClean="0"/>
              <a:t>.”</a:t>
            </a:r>
          </a:p>
          <a:p>
            <a:pPr marL="0" indent="0">
              <a:buNone/>
            </a:pPr>
            <a:endParaRPr lang="en-US" dirty="0"/>
          </a:p>
          <a:p>
            <a:endParaRPr lang="en-US" dirty="0"/>
          </a:p>
        </p:txBody>
      </p:sp>
    </p:spTree>
    <p:extLst>
      <p:ext uri="{BB962C8B-B14F-4D97-AF65-F5344CB8AC3E}">
        <p14:creationId xmlns:p14="http://schemas.microsoft.com/office/powerpoint/2010/main" val="251229739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838200"/>
            <a:ext cx="8229600" cy="1219200"/>
          </a:xfrm>
        </p:spPr>
        <p:txBody>
          <a:bodyPr>
            <a:noAutofit/>
          </a:bodyPr>
          <a:lstStyle/>
          <a:p>
            <a:r>
              <a:rPr lang="en-US" sz="4400" dirty="0" smtClean="0"/>
              <a:t>Principles </a:t>
            </a:r>
            <a:r>
              <a:rPr lang="en-US" sz="4400" dirty="0"/>
              <a:t>– </a:t>
            </a:r>
            <a:br>
              <a:rPr lang="en-US" sz="4400" dirty="0"/>
            </a:br>
            <a:r>
              <a:rPr lang="en-US" sz="4400" dirty="0"/>
              <a:t>NAEYC &amp; Fred Rogers Center</a:t>
            </a:r>
          </a:p>
        </p:txBody>
      </p:sp>
      <p:sp>
        <p:nvSpPr>
          <p:cNvPr id="3" name="Content Placeholder 2"/>
          <p:cNvSpPr>
            <a:spLocks noGrp="1"/>
          </p:cNvSpPr>
          <p:nvPr>
            <p:ph idx="1"/>
          </p:nvPr>
        </p:nvSpPr>
        <p:spPr>
          <a:xfrm>
            <a:off x="457200" y="2286000"/>
            <a:ext cx="8229600" cy="4038600"/>
          </a:xfrm>
        </p:spPr>
        <p:txBody>
          <a:bodyPr>
            <a:normAutofit fontScale="85000" lnSpcReduction="20000"/>
          </a:bodyPr>
          <a:lstStyle/>
          <a:p>
            <a:r>
              <a:rPr lang="en-US" dirty="0"/>
              <a:t>Technology and interactive media should not be harmful to children and use of such tools should be monitored.</a:t>
            </a:r>
          </a:p>
          <a:p>
            <a:r>
              <a:rPr lang="en-US" dirty="0"/>
              <a:t>Developmentally appropriate practices must guide early childhood educators in making professional judgments about whether and when to use these technologies and what media should be used</a:t>
            </a:r>
            <a:r>
              <a:rPr lang="en-US" dirty="0" smtClean="0"/>
              <a:t>.</a:t>
            </a:r>
          </a:p>
          <a:p>
            <a:r>
              <a:rPr lang="en-US" dirty="0" smtClean="0"/>
              <a:t>Technology/media </a:t>
            </a:r>
            <a:r>
              <a:rPr lang="en-US" dirty="0"/>
              <a:t>should be hands-on, active, </a:t>
            </a:r>
            <a:r>
              <a:rPr lang="en-US" dirty="0" smtClean="0"/>
              <a:t>engaging, empowering</a:t>
            </a:r>
            <a:r>
              <a:rPr lang="en-US" dirty="0"/>
              <a:t>, give the child control, provide scaffolding to allow the child to easily accomplish tasks and should be used as one of many options to support the child’s learning</a:t>
            </a:r>
            <a:r>
              <a:rPr lang="en-US" dirty="0" smtClean="0"/>
              <a:t>.</a:t>
            </a:r>
          </a:p>
          <a:p>
            <a:r>
              <a:rPr lang="en-US" dirty="0"/>
              <a:t>When a child works with </a:t>
            </a:r>
            <a:r>
              <a:rPr lang="en-US" dirty="0" smtClean="0"/>
              <a:t>technology/media</a:t>
            </a:r>
            <a:r>
              <a:rPr lang="en-US" dirty="0"/>
              <a:t>, it should be playful and should support his/her exploration, active play, pretend play, creativity and participation in outdoor activities</a:t>
            </a:r>
            <a:r>
              <a:rPr lang="en-US" dirty="0" smtClean="0"/>
              <a:t>.</a:t>
            </a:r>
            <a:endParaRPr lang="en-US" dirty="0"/>
          </a:p>
          <a:p>
            <a:endParaRPr lang="en-US" dirty="0"/>
          </a:p>
        </p:txBody>
      </p:sp>
    </p:spTree>
    <p:extLst>
      <p:ext uri="{BB962C8B-B14F-4D97-AF65-F5344CB8AC3E}">
        <p14:creationId xmlns:p14="http://schemas.microsoft.com/office/powerpoint/2010/main" val="101244764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Conclusion</a:t>
            </a:r>
            <a:endParaRPr lang="en-US" dirty="0"/>
          </a:p>
        </p:txBody>
      </p:sp>
      <p:sp>
        <p:nvSpPr>
          <p:cNvPr id="3" name="Content Placeholder 2"/>
          <p:cNvSpPr>
            <a:spLocks noGrp="1"/>
          </p:cNvSpPr>
          <p:nvPr>
            <p:ph idx="1"/>
          </p:nvPr>
        </p:nvSpPr>
        <p:spPr/>
        <p:txBody>
          <a:bodyPr/>
          <a:lstStyle/>
          <a:p>
            <a:endParaRPr lang="en-US" dirty="0" smtClean="0"/>
          </a:p>
          <a:p>
            <a:pPr marL="0" indent="0">
              <a:buNone/>
            </a:pPr>
            <a:r>
              <a:rPr lang="en-US" dirty="0" smtClean="0"/>
              <a:t>When </a:t>
            </a:r>
            <a:r>
              <a:rPr lang="en-US" dirty="0"/>
              <a:t>used appropriately, technology and media can enhance the cognitive and social abilities of young children.</a:t>
            </a:r>
          </a:p>
          <a:p>
            <a:endParaRPr lang="en-US" dirty="0"/>
          </a:p>
        </p:txBody>
      </p:sp>
    </p:spTree>
    <p:extLst>
      <p:ext uri="{BB962C8B-B14F-4D97-AF65-F5344CB8AC3E}">
        <p14:creationId xmlns:p14="http://schemas.microsoft.com/office/powerpoint/2010/main" val="268002986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Activity</a:t>
            </a:r>
            <a:endParaRPr lang="en-US" dirty="0"/>
          </a:p>
        </p:txBody>
      </p:sp>
      <p:sp>
        <p:nvSpPr>
          <p:cNvPr id="3" name="Content Placeholder 2"/>
          <p:cNvSpPr>
            <a:spLocks noGrp="1"/>
          </p:cNvSpPr>
          <p:nvPr>
            <p:ph idx="1"/>
          </p:nvPr>
        </p:nvSpPr>
        <p:spPr/>
        <p:txBody>
          <a:bodyPr/>
          <a:lstStyle/>
          <a:p>
            <a:pPr marL="0" indent="0">
              <a:buNone/>
            </a:pPr>
            <a:endParaRPr lang="en-US" dirty="0"/>
          </a:p>
          <a:p>
            <a:pPr marL="0" indent="0">
              <a:buNone/>
            </a:pPr>
            <a:r>
              <a:rPr lang="en-US" dirty="0" smtClean="0"/>
              <a:t>We will now explore the Fred Rogers Center website.</a:t>
            </a:r>
          </a:p>
          <a:p>
            <a:endParaRPr lang="en-US" dirty="0"/>
          </a:p>
          <a:p>
            <a:pPr marL="0" indent="0">
              <a:buNone/>
            </a:pPr>
            <a:r>
              <a:rPr lang="en-US" sz="2800" dirty="0">
                <a:hlinkClick r:id="rId2"/>
              </a:rPr>
              <a:t>http://www.fredrogerscenter.org/</a:t>
            </a:r>
            <a:endParaRPr lang="en-US" sz="2800" dirty="0"/>
          </a:p>
          <a:p>
            <a:endParaRPr lang="en-US" dirty="0" smtClean="0"/>
          </a:p>
          <a:p>
            <a:pPr marL="0" indent="0">
              <a:buNone/>
            </a:pPr>
            <a:endParaRPr lang="en-US" dirty="0"/>
          </a:p>
        </p:txBody>
      </p:sp>
    </p:spTree>
    <p:extLst>
      <p:ext uri="{BB962C8B-B14F-4D97-AF65-F5344CB8AC3E}">
        <p14:creationId xmlns:p14="http://schemas.microsoft.com/office/powerpoint/2010/main" val="372440933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85800"/>
            <a:ext cx="8229600" cy="856488"/>
          </a:xfrm>
        </p:spPr>
        <p:txBody>
          <a:bodyPr/>
          <a:lstStyle/>
          <a:p>
            <a:r>
              <a:rPr lang="en-US" dirty="0" smtClean="0"/>
              <a:t>References</a:t>
            </a:r>
            <a:endParaRPr lang="en-US" dirty="0"/>
          </a:p>
        </p:txBody>
      </p:sp>
      <p:sp>
        <p:nvSpPr>
          <p:cNvPr id="3" name="Content Placeholder 2"/>
          <p:cNvSpPr>
            <a:spLocks noGrp="1"/>
          </p:cNvSpPr>
          <p:nvPr>
            <p:ph idx="1"/>
          </p:nvPr>
        </p:nvSpPr>
        <p:spPr>
          <a:xfrm>
            <a:off x="457200" y="1600200"/>
            <a:ext cx="8382000" cy="4724400"/>
          </a:xfrm>
        </p:spPr>
        <p:txBody>
          <a:bodyPr>
            <a:normAutofit fontScale="92500" lnSpcReduction="20000"/>
          </a:bodyPr>
          <a:lstStyle/>
          <a:p>
            <a:pPr marL="0" indent="0">
              <a:buNone/>
            </a:pPr>
            <a:r>
              <a:rPr lang="en-US" sz="2800" dirty="0" smtClean="0"/>
              <a:t>Fred Rogers Center for Early Learning and Children’s Media</a:t>
            </a:r>
          </a:p>
          <a:p>
            <a:pPr marL="0" indent="0">
              <a:buNone/>
            </a:pPr>
            <a:r>
              <a:rPr lang="en-US" sz="2800" dirty="0" smtClean="0">
                <a:hlinkClick r:id="rId2"/>
              </a:rPr>
              <a:t>http://www.fredrogerscenter.org/</a:t>
            </a:r>
            <a:endParaRPr lang="en-US" sz="2800" dirty="0" smtClean="0"/>
          </a:p>
          <a:p>
            <a:pPr marL="0" indent="-457200">
              <a:buNone/>
            </a:pPr>
            <a:endParaRPr lang="en-US" sz="2800" dirty="0" smtClean="0"/>
          </a:p>
          <a:p>
            <a:pPr marL="0" indent="-457200">
              <a:buNone/>
            </a:pPr>
            <a:r>
              <a:rPr lang="en-US" sz="2800" dirty="0" smtClean="0"/>
              <a:t>NAEYC</a:t>
            </a:r>
            <a:endParaRPr lang="en-US" sz="2800" dirty="0"/>
          </a:p>
          <a:p>
            <a:pPr marL="0" indent="-457200">
              <a:buNone/>
            </a:pPr>
            <a:r>
              <a:rPr lang="en-US" sz="2800" dirty="0">
                <a:hlinkClick r:id="rId3"/>
              </a:rPr>
              <a:t>http://www.naeyc.org/about/mission</a:t>
            </a:r>
            <a:endParaRPr lang="en-US" sz="2800" dirty="0"/>
          </a:p>
          <a:p>
            <a:pPr marL="0" indent="-457200">
              <a:buNone/>
            </a:pPr>
            <a:endParaRPr lang="en-US" sz="2800" dirty="0" smtClean="0"/>
          </a:p>
          <a:p>
            <a:pPr marL="0" indent="-457200">
              <a:buNone/>
            </a:pPr>
            <a:r>
              <a:rPr lang="en-US" sz="2800" dirty="0" smtClean="0"/>
              <a:t>NAEYC &amp; the Fred Rogers Center. (2012). </a:t>
            </a:r>
            <a:r>
              <a:rPr lang="en-US" sz="2800" i="1" dirty="0" smtClean="0"/>
              <a:t>Technology and Interactive Media as Tools in Early Childhood Programs Serving Children from Birth through Age 8</a:t>
            </a:r>
            <a:r>
              <a:rPr lang="en-US" sz="2800" dirty="0" smtClean="0"/>
              <a:t>. 1-15. Retrieved from  </a:t>
            </a:r>
            <a:r>
              <a:rPr lang="en-US" sz="2800" dirty="0" smtClean="0">
                <a:hlinkClick r:id="rId4"/>
              </a:rPr>
              <a:t>http://www.naeyc.org/files/naeyc/file/positions/PS_technology_WEB2.pdf</a:t>
            </a:r>
            <a:endParaRPr lang="en-US" sz="2800" dirty="0" smtClean="0"/>
          </a:p>
          <a:p>
            <a:pPr marL="0" indent="-457200">
              <a:buNone/>
            </a:pPr>
            <a:endParaRPr lang="en-US" sz="2800" dirty="0" smtClean="0"/>
          </a:p>
          <a:p>
            <a:pPr marL="0" indent="0">
              <a:buNone/>
            </a:pPr>
            <a:endParaRPr lang="en-US" dirty="0"/>
          </a:p>
        </p:txBody>
      </p:sp>
    </p:spTree>
    <p:extLst>
      <p:ext uri="{BB962C8B-B14F-4D97-AF65-F5344CB8AC3E}">
        <p14:creationId xmlns:p14="http://schemas.microsoft.com/office/powerpoint/2010/main" val="30741989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Introduction		</a:t>
            </a:r>
            <a:endParaRPr lang="en-US" dirty="0"/>
          </a:p>
        </p:txBody>
      </p:sp>
      <p:sp>
        <p:nvSpPr>
          <p:cNvPr id="3" name="Content Placeholder 2"/>
          <p:cNvSpPr>
            <a:spLocks noGrp="1"/>
          </p:cNvSpPr>
          <p:nvPr>
            <p:ph idx="1"/>
          </p:nvPr>
        </p:nvSpPr>
        <p:spPr/>
        <p:txBody>
          <a:bodyPr/>
          <a:lstStyle/>
          <a:p>
            <a:pPr marL="0" indent="0">
              <a:buNone/>
            </a:pPr>
            <a:endParaRPr lang="en-US" dirty="0" smtClean="0"/>
          </a:p>
          <a:p>
            <a:pPr marL="0" indent="0">
              <a:buNone/>
            </a:pPr>
            <a:r>
              <a:rPr lang="en-US" dirty="0" smtClean="0"/>
              <a:t>Technology is prevalent in today’s world.  When used appropriately and with guidance, technology can provide children with opportunities to help develop their cognitive, social, emotional, physical and linguistic development.</a:t>
            </a:r>
          </a:p>
          <a:p>
            <a:endParaRPr lang="en-US" dirty="0" smtClean="0"/>
          </a:p>
          <a:p>
            <a:endParaRPr lang="en-US" dirty="0"/>
          </a:p>
        </p:txBody>
      </p:sp>
    </p:spTree>
    <p:extLst>
      <p:ext uri="{BB962C8B-B14F-4D97-AF65-F5344CB8AC3E}">
        <p14:creationId xmlns:p14="http://schemas.microsoft.com/office/powerpoint/2010/main" val="259774695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Types of Technology/Media</a:t>
            </a:r>
          </a:p>
        </p:txBody>
      </p:sp>
      <p:sp>
        <p:nvSpPr>
          <p:cNvPr id="3" name="Content Placeholder 2"/>
          <p:cNvSpPr>
            <a:spLocks noGrp="1"/>
          </p:cNvSpPr>
          <p:nvPr>
            <p:ph idx="1"/>
          </p:nvPr>
        </p:nvSpPr>
        <p:spPr>
          <a:xfrm>
            <a:off x="457200" y="2286000"/>
            <a:ext cx="8229600" cy="4038600"/>
          </a:xfrm>
        </p:spPr>
        <p:txBody>
          <a:bodyPr/>
          <a:lstStyle/>
          <a:p>
            <a:r>
              <a:rPr lang="en-US" u="sng" dirty="0"/>
              <a:t>Technology Tools</a:t>
            </a:r>
            <a:endParaRPr lang="en-US" dirty="0"/>
          </a:p>
          <a:p>
            <a:pPr lvl="1">
              <a:buFontTx/>
              <a:buChar char="-"/>
            </a:pPr>
            <a:r>
              <a:rPr lang="en-US" dirty="0" smtClean="0"/>
              <a:t>Broad-range </a:t>
            </a:r>
            <a:r>
              <a:rPr lang="en-US" dirty="0"/>
              <a:t>of digital devices (computers, tablets, multi-touch screens, interactive whiteboards, mobile devices, cameras, DVD and music players, electronic toys, audio recorders, e-book readers and other older devices, such as VCRs, record and cassette players, light tables, projectors and microscopes</a:t>
            </a:r>
            <a:r>
              <a:rPr lang="en-US" dirty="0" smtClean="0"/>
              <a:t>)</a:t>
            </a:r>
          </a:p>
          <a:p>
            <a:pPr>
              <a:buFontTx/>
              <a:buChar char="-"/>
            </a:pPr>
            <a:endParaRPr lang="en-US" dirty="0"/>
          </a:p>
        </p:txBody>
      </p:sp>
    </p:spTree>
    <p:extLst>
      <p:ext uri="{BB962C8B-B14F-4D97-AF65-F5344CB8AC3E}">
        <p14:creationId xmlns:p14="http://schemas.microsoft.com/office/powerpoint/2010/main" val="40312311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85800"/>
            <a:ext cx="8229600" cy="932688"/>
          </a:xfrm>
        </p:spPr>
        <p:txBody>
          <a:bodyPr/>
          <a:lstStyle/>
          <a:p>
            <a:r>
              <a:rPr lang="en-US" dirty="0" smtClean="0"/>
              <a:t>Types of Technology/Media</a:t>
            </a:r>
            <a:endParaRPr lang="en-US" dirty="0"/>
          </a:p>
        </p:txBody>
      </p:sp>
      <p:sp>
        <p:nvSpPr>
          <p:cNvPr id="3" name="Content Placeholder 2"/>
          <p:cNvSpPr>
            <a:spLocks noGrp="1"/>
          </p:cNvSpPr>
          <p:nvPr>
            <p:ph idx="1"/>
          </p:nvPr>
        </p:nvSpPr>
        <p:spPr>
          <a:xfrm>
            <a:off x="457200" y="2057400"/>
            <a:ext cx="8229600" cy="4267200"/>
          </a:xfrm>
        </p:spPr>
        <p:txBody>
          <a:bodyPr/>
          <a:lstStyle/>
          <a:p>
            <a:r>
              <a:rPr lang="en-US" u="sng" dirty="0" smtClean="0"/>
              <a:t>Interactive media</a:t>
            </a:r>
          </a:p>
          <a:p>
            <a:pPr lvl="1">
              <a:buFontTx/>
              <a:buChar char="-"/>
            </a:pPr>
            <a:r>
              <a:rPr lang="en-US" dirty="0" smtClean="0"/>
              <a:t>digital and analog materials (software, applications, broadcasting and streaming media, e-books, internet and some children’s television programming)</a:t>
            </a:r>
          </a:p>
          <a:p>
            <a:pPr lvl="1">
              <a:buFontTx/>
              <a:buChar char="-"/>
            </a:pPr>
            <a:endParaRPr lang="en-US" dirty="0"/>
          </a:p>
          <a:p>
            <a:pPr>
              <a:buFont typeface="Arial" panose="020B0604020202020204" pitchFamily="34" charset="0"/>
              <a:buChar char="•"/>
            </a:pPr>
            <a:r>
              <a:rPr lang="en-US" u="sng" dirty="0" smtClean="0"/>
              <a:t>Non-interactive media</a:t>
            </a:r>
          </a:p>
          <a:p>
            <a:pPr lvl="1">
              <a:buFontTx/>
              <a:buChar char="-"/>
            </a:pPr>
            <a:r>
              <a:rPr lang="en-US" dirty="0" smtClean="0"/>
              <a:t>videos, DVDs, some television programs and other streaming media.</a:t>
            </a:r>
            <a:endParaRPr lang="en-US" dirty="0"/>
          </a:p>
          <a:p>
            <a:pPr lvl="1">
              <a:buFontTx/>
              <a:buChar char="-"/>
            </a:pPr>
            <a:endParaRPr lang="en-US" dirty="0" smtClean="0"/>
          </a:p>
        </p:txBody>
      </p:sp>
    </p:spTree>
    <p:extLst>
      <p:ext uri="{BB962C8B-B14F-4D97-AF65-F5344CB8AC3E}">
        <p14:creationId xmlns:p14="http://schemas.microsoft.com/office/powerpoint/2010/main" val="15845399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609600"/>
            <a:ext cx="8229600" cy="932688"/>
          </a:xfrm>
        </p:spPr>
        <p:txBody>
          <a:bodyPr>
            <a:normAutofit/>
          </a:bodyPr>
          <a:lstStyle/>
          <a:p>
            <a:r>
              <a:rPr lang="en-US" dirty="0" smtClean="0"/>
              <a:t>Issues/Concerns</a:t>
            </a:r>
            <a:endParaRPr lang="en-US" dirty="0"/>
          </a:p>
        </p:txBody>
      </p:sp>
      <p:sp>
        <p:nvSpPr>
          <p:cNvPr id="3" name="Content Placeholder 2"/>
          <p:cNvSpPr>
            <a:spLocks noGrp="1"/>
          </p:cNvSpPr>
          <p:nvPr>
            <p:ph idx="1"/>
          </p:nvPr>
        </p:nvSpPr>
        <p:spPr>
          <a:xfrm>
            <a:off x="457200" y="1600200"/>
            <a:ext cx="8229600" cy="4724400"/>
          </a:xfrm>
        </p:spPr>
        <p:txBody>
          <a:bodyPr>
            <a:normAutofit fontScale="92500" lnSpcReduction="10000"/>
          </a:bodyPr>
          <a:lstStyle/>
          <a:p>
            <a:r>
              <a:rPr lang="en-US" sz="2800" dirty="0" smtClean="0"/>
              <a:t>Whether </a:t>
            </a:r>
            <a:r>
              <a:rPr lang="en-US" sz="2800" dirty="0"/>
              <a:t>or not children should be exposed to technology and screen media in early childhood programs.</a:t>
            </a:r>
          </a:p>
          <a:p>
            <a:r>
              <a:rPr lang="en-US" sz="2800" dirty="0"/>
              <a:t>Non-interactive media should not be used in early childhood programs.</a:t>
            </a:r>
          </a:p>
          <a:p>
            <a:pPr lvl="1">
              <a:buFontTx/>
              <a:buChar char="-"/>
            </a:pPr>
            <a:r>
              <a:rPr lang="en-US" dirty="0" smtClean="0"/>
              <a:t>Obesity</a:t>
            </a:r>
          </a:p>
          <a:p>
            <a:r>
              <a:rPr lang="en-US" sz="2800" dirty="0" smtClean="0"/>
              <a:t>Too </a:t>
            </a:r>
            <a:r>
              <a:rPr lang="en-US" sz="2800" dirty="0"/>
              <a:t>much “screen time”; amount of  </a:t>
            </a:r>
            <a:r>
              <a:rPr lang="en-US" sz="2800" dirty="0" smtClean="0"/>
              <a:t>time should </a:t>
            </a:r>
            <a:r>
              <a:rPr lang="en-US" sz="2800" dirty="0"/>
              <a:t>be limited</a:t>
            </a:r>
          </a:p>
          <a:p>
            <a:pPr lvl="1">
              <a:buFontTx/>
              <a:buChar char="-"/>
            </a:pPr>
            <a:r>
              <a:rPr lang="en-US" dirty="0" smtClean="0"/>
              <a:t>Children </a:t>
            </a:r>
            <a:r>
              <a:rPr lang="en-US" u="sng" dirty="0"/>
              <a:t>under</a:t>
            </a:r>
            <a:r>
              <a:rPr lang="en-US" dirty="0"/>
              <a:t> 2 - use is completely </a:t>
            </a:r>
            <a:r>
              <a:rPr lang="en-US" dirty="0" smtClean="0"/>
              <a:t>discouraged</a:t>
            </a:r>
          </a:p>
          <a:p>
            <a:pPr lvl="1">
              <a:buFontTx/>
              <a:buChar char="-"/>
            </a:pPr>
            <a:r>
              <a:rPr lang="en-US" dirty="0" smtClean="0"/>
              <a:t>Children </a:t>
            </a:r>
            <a:r>
              <a:rPr lang="en-US" u="sng" dirty="0"/>
              <a:t>over</a:t>
            </a:r>
            <a:r>
              <a:rPr lang="en-US" dirty="0"/>
              <a:t> 2 – 1 to 2 hours total per day</a:t>
            </a:r>
          </a:p>
          <a:p>
            <a:pPr lvl="2"/>
            <a:r>
              <a:rPr lang="en-US" dirty="0"/>
              <a:t>Half-day programs – 30 minutes</a:t>
            </a:r>
          </a:p>
          <a:p>
            <a:pPr lvl="2"/>
            <a:r>
              <a:rPr lang="en-US" dirty="0"/>
              <a:t>Full-day programs – less than 1 hour</a:t>
            </a:r>
          </a:p>
          <a:p>
            <a:pPr lvl="0">
              <a:buFontTx/>
              <a:buChar char="-"/>
            </a:pPr>
            <a:endParaRPr lang="en-US" sz="2800" dirty="0"/>
          </a:p>
          <a:p>
            <a:endParaRPr lang="en-US" dirty="0" smtClean="0"/>
          </a:p>
          <a:p>
            <a:pPr lvl="1">
              <a:buFontTx/>
              <a:buChar char="-"/>
            </a:pPr>
            <a:endParaRPr lang="en-US" dirty="0"/>
          </a:p>
        </p:txBody>
      </p:sp>
    </p:spTree>
    <p:extLst>
      <p:ext uri="{BB962C8B-B14F-4D97-AF65-F5344CB8AC3E}">
        <p14:creationId xmlns:p14="http://schemas.microsoft.com/office/powerpoint/2010/main" val="36689031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85800"/>
            <a:ext cx="8229600" cy="932688"/>
          </a:xfrm>
        </p:spPr>
        <p:txBody>
          <a:bodyPr/>
          <a:lstStyle/>
          <a:p>
            <a:r>
              <a:rPr lang="en-US" dirty="0" smtClean="0"/>
              <a:t>Issues/Concerns (cont’d.)</a:t>
            </a:r>
            <a:endParaRPr lang="en-US" dirty="0"/>
          </a:p>
        </p:txBody>
      </p:sp>
      <p:sp>
        <p:nvSpPr>
          <p:cNvPr id="3" name="Content Placeholder 2"/>
          <p:cNvSpPr>
            <a:spLocks noGrp="1"/>
          </p:cNvSpPr>
          <p:nvPr>
            <p:ph idx="1"/>
          </p:nvPr>
        </p:nvSpPr>
        <p:spPr>
          <a:xfrm>
            <a:off x="457200" y="1752600"/>
            <a:ext cx="8229600" cy="4572000"/>
          </a:xfrm>
        </p:spPr>
        <p:txBody>
          <a:bodyPr>
            <a:normAutofit lnSpcReduction="10000"/>
          </a:bodyPr>
          <a:lstStyle/>
          <a:p>
            <a:r>
              <a:rPr lang="en-US" sz="2800" dirty="0" smtClean="0"/>
              <a:t>Concern that technology is </a:t>
            </a:r>
            <a:r>
              <a:rPr lang="en-US" sz="2800" u="sng" dirty="0" smtClean="0"/>
              <a:t>not</a:t>
            </a:r>
            <a:r>
              <a:rPr lang="en-US" sz="2800" dirty="0" smtClean="0"/>
              <a:t> being used in a developmental appropriate way; being used </a:t>
            </a:r>
            <a:r>
              <a:rPr lang="en-US" sz="2800" dirty="0"/>
              <a:t>in a </a:t>
            </a:r>
            <a:r>
              <a:rPr lang="en-US" sz="2800" dirty="0" smtClean="0"/>
              <a:t>passive manner.</a:t>
            </a:r>
            <a:endParaRPr lang="en-US" sz="2800" dirty="0"/>
          </a:p>
          <a:p>
            <a:r>
              <a:rPr lang="en-US" sz="2800" dirty="0"/>
              <a:t>Conflicting evidence on the effects of using technology in other areas of child development</a:t>
            </a:r>
          </a:p>
          <a:p>
            <a:pPr lvl="1">
              <a:buFontTx/>
              <a:buChar char="-"/>
            </a:pPr>
            <a:r>
              <a:rPr lang="en-US" dirty="0"/>
              <a:t>Possible negative outcomes:  irregular sleep patterns, behavioral issues, focus and attention problems, decreased academic performance, negative impact on socialization and language development, and an increase in the amount of time young children spend in front of screens.</a:t>
            </a:r>
          </a:p>
        </p:txBody>
      </p:sp>
    </p:spTree>
    <p:extLst>
      <p:ext uri="{BB962C8B-B14F-4D97-AF65-F5344CB8AC3E}">
        <p14:creationId xmlns:p14="http://schemas.microsoft.com/office/powerpoint/2010/main" val="165008678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85800"/>
            <a:ext cx="8229600" cy="932688"/>
          </a:xfrm>
        </p:spPr>
        <p:txBody>
          <a:bodyPr>
            <a:normAutofit fontScale="90000"/>
          </a:bodyPr>
          <a:lstStyle/>
          <a:p>
            <a:r>
              <a:rPr lang="en-US" dirty="0" smtClean="0"/>
              <a:t>NAEYC &amp; the Fred Rogers Center</a:t>
            </a:r>
            <a:endParaRPr lang="en-US" dirty="0"/>
          </a:p>
        </p:txBody>
      </p:sp>
      <p:sp>
        <p:nvSpPr>
          <p:cNvPr id="3" name="Content Placeholder 2"/>
          <p:cNvSpPr>
            <a:spLocks noGrp="1"/>
          </p:cNvSpPr>
          <p:nvPr>
            <p:ph idx="1"/>
          </p:nvPr>
        </p:nvSpPr>
        <p:spPr/>
        <p:txBody>
          <a:bodyPr/>
          <a:lstStyle/>
          <a:p>
            <a:pPr marL="0" indent="0">
              <a:buNone/>
            </a:pPr>
            <a:endParaRPr lang="en-US" dirty="0" smtClean="0"/>
          </a:p>
          <a:p>
            <a:pPr marL="0" indent="0">
              <a:buNone/>
            </a:pPr>
            <a:r>
              <a:rPr lang="en-US" dirty="0" smtClean="0"/>
              <a:t>Upon </a:t>
            </a:r>
            <a:r>
              <a:rPr lang="en-US" dirty="0"/>
              <a:t>careful consideration of the child development and health concerns of children, NAEYC and the Fred Rogers Center worked together to develop a position statement on technology and interactive media tools.</a:t>
            </a:r>
          </a:p>
          <a:p>
            <a:pPr marL="0" indent="0">
              <a:buNone/>
            </a:pPr>
            <a:endParaRPr lang="en-US" dirty="0"/>
          </a:p>
        </p:txBody>
      </p:sp>
    </p:spTree>
    <p:extLst>
      <p:ext uri="{BB962C8B-B14F-4D97-AF65-F5344CB8AC3E}">
        <p14:creationId xmlns:p14="http://schemas.microsoft.com/office/powerpoint/2010/main" val="324732281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8229600" cy="932688"/>
          </a:xfrm>
        </p:spPr>
        <p:txBody>
          <a:bodyPr/>
          <a:lstStyle/>
          <a:p>
            <a:r>
              <a:rPr lang="en-US" dirty="0" smtClean="0"/>
              <a:t>About NAEYC</a:t>
            </a:r>
            <a:endParaRPr lang="en-US" dirty="0"/>
          </a:p>
        </p:txBody>
      </p:sp>
      <p:sp>
        <p:nvSpPr>
          <p:cNvPr id="3" name="Content Placeholder 2"/>
          <p:cNvSpPr>
            <a:spLocks noGrp="1"/>
          </p:cNvSpPr>
          <p:nvPr>
            <p:ph idx="1"/>
          </p:nvPr>
        </p:nvSpPr>
        <p:spPr>
          <a:xfrm>
            <a:off x="457200" y="1447800"/>
            <a:ext cx="8229600" cy="4876800"/>
          </a:xfrm>
        </p:spPr>
        <p:txBody>
          <a:bodyPr>
            <a:normAutofit fontScale="92500" lnSpcReduction="20000"/>
          </a:bodyPr>
          <a:lstStyle/>
          <a:p>
            <a:pPr marL="0" indent="0">
              <a:buNone/>
            </a:pPr>
            <a:r>
              <a:rPr lang="en-US" dirty="0"/>
              <a:t>NAEYC (National Association for the Education of the Young Child) is a professional organization that promotes excellence in early childhood education.</a:t>
            </a:r>
          </a:p>
          <a:p>
            <a:pPr marL="0" indent="0">
              <a:buNone/>
            </a:pPr>
            <a:endParaRPr lang="en-US" dirty="0" smtClean="0"/>
          </a:p>
          <a:p>
            <a:pPr marL="0" indent="0">
              <a:buNone/>
            </a:pPr>
            <a:r>
              <a:rPr lang="en-US" dirty="0" smtClean="0"/>
              <a:t>This </a:t>
            </a:r>
            <a:r>
              <a:rPr lang="en-US" dirty="0"/>
              <a:t>organization’s main goals are as follows:  </a:t>
            </a:r>
          </a:p>
          <a:p>
            <a:pPr lvl="0">
              <a:buFontTx/>
              <a:buChar char="-"/>
            </a:pPr>
            <a:r>
              <a:rPr lang="en-US" dirty="0" smtClean="0"/>
              <a:t>“</a:t>
            </a:r>
            <a:r>
              <a:rPr lang="en-US" dirty="0"/>
              <a:t>Improving professional practice and working conditions in early childhood education</a:t>
            </a:r>
            <a:r>
              <a:rPr lang="en-US" dirty="0" smtClean="0"/>
              <a:t>.”</a:t>
            </a:r>
          </a:p>
          <a:p>
            <a:pPr lvl="0">
              <a:buFontTx/>
              <a:buChar char="-"/>
            </a:pPr>
            <a:r>
              <a:rPr lang="en-US" dirty="0" smtClean="0"/>
              <a:t>“</a:t>
            </a:r>
            <a:r>
              <a:rPr lang="en-US" dirty="0"/>
              <a:t>Supporting early childhood programs by working to achieve a high-quality system of early childhood education</a:t>
            </a:r>
            <a:r>
              <a:rPr lang="en-US" dirty="0" smtClean="0"/>
              <a:t>.”</a:t>
            </a:r>
          </a:p>
          <a:p>
            <a:pPr lvl="0">
              <a:buFontTx/>
              <a:buChar char="-"/>
            </a:pPr>
            <a:r>
              <a:rPr lang="en-US" dirty="0" smtClean="0"/>
              <a:t>“Building </a:t>
            </a:r>
            <a:r>
              <a:rPr lang="en-US" dirty="0"/>
              <a:t>a high-performing, inclusive organization of groups and individuals who are committed to promoting excellence in early childhood education for all young children</a:t>
            </a:r>
            <a:r>
              <a:rPr lang="en-US" dirty="0" smtClean="0"/>
              <a:t>.”</a:t>
            </a:r>
            <a:endParaRPr lang="en-US" dirty="0"/>
          </a:p>
          <a:p>
            <a:endParaRPr lang="en-US" dirty="0"/>
          </a:p>
        </p:txBody>
      </p:sp>
      <p:pic>
        <p:nvPicPr>
          <p:cNvPr id="4" name="Picture 3" descr="National Association for the Education of Young Children | NAEYC">
            <a:hlinkClick r:id="rId2" tooltip="&quot;National Association for the Education of Young Children | NAEYC&quot;"/>
          </p:cNvPr>
          <p:cNvPicPr/>
          <p:nvPr/>
        </p:nvPicPr>
        <p:blipFill>
          <a:blip r:embed="rId3">
            <a:extLst>
              <a:ext uri="{28A0092B-C50C-407E-A947-70E740481C1C}">
                <a14:useLocalDpi xmlns:a14="http://schemas.microsoft.com/office/drawing/2010/main" val="0"/>
              </a:ext>
            </a:extLst>
          </a:blip>
          <a:srcRect/>
          <a:stretch>
            <a:fillRect/>
          </a:stretch>
        </p:blipFill>
        <p:spPr bwMode="auto">
          <a:xfrm>
            <a:off x="6934200" y="5705475"/>
            <a:ext cx="1383030" cy="476250"/>
          </a:xfrm>
          <a:prstGeom prst="rect">
            <a:avLst/>
          </a:prstGeom>
          <a:noFill/>
          <a:ln>
            <a:noFill/>
          </a:ln>
        </p:spPr>
      </p:pic>
    </p:spTree>
    <p:extLst>
      <p:ext uri="{BB962C8B-B14F-4D97-AF65-F5344CB8AC3E}">
        <p14:creationId xmlns:p14="http://schemas.microsoft.com/office/powerpoint/2010/main" val="306613565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85800"/>
            <a:ext cx="8229600" cy="914400"/>
          </a:xfrm>
        </p:spPr>
        <p:txBody>
          <a:bodyPr>
            <a:normAutofit/>
          </a:bodyPr>
          <a:lstStyle/>
          <a:p>
            <a:r>
              <a:rPr lang="en-US" dirty="0" smtClean="0"/>
              <a:t>About the Fred Rogers Center</a:t>
            </a:r>
            <a:endParaRPr lang="en-US" dirty="0"/>
          </a:p>
        </p:txBody>
      </p:sp>
      <p:sp>
        <p:nvSpPr>
          <p:cNvPr id="3" name="Content Placeholder 2"/>
          <p:cNvSpPr>
            <a:spLocks noGrp="1"/>
          </p:cNvSpPr>
          <p:nvPr>
            <p:ph idx="1"/>
          </p:nvPr>
        </p:nvSpPr>
        <p:spPr>
          <a:xfrm>
            <a:off x="457200" y="1905000"/>
            <a:ext cx="8229600" cy="4419600"/>
          </a:xfrm>
        </p:spPr>
        <p:txBody>
          <a:bodyPr/>
          <a:lstStyle/>
          <a:p>
            <a:r>
              <a:rPr lang="en-US" dirty="0"/>
              <a:t>The Fred Rogers Center acts as a national and international resource for addressing emerging issues for and building bridges between early learning and children’s </a:t>
            </a:r>
            <a:r>
              <a:rPr lang="en-US" dirty="0" smtClean="0"/>
              <a:t>media</a:t>
            </a:r>
            <a:r>
              <a:rPr lang="en-US" dirty="0"/>
              <a:t>.  This center follows/communicates Mr. Rogers’ own belief in the positive possibilities of television and media for supporting the growth of children, birth to age 5 – socially, emotionally, cognitively, and physically.</a:t>
            </a:r>
          </a:p>
          <a:p>
            <a:pPr marL="0" indent="0">
              <a:buNone/>
            </a:pPr>
            <a:endParaRPr lang="en-US" dirty="0"/>
          </a:p>
        </p:txBody>
      </p:sp>
      <p:pic>
        <p:nvPicPr>
          <p:cNvPr id="4" name="Picture 3" descr="About"/>
          <p:cNvPicPr/>
          <p:nvPr/>
        </p:nvPicPr>
        <p:blipFill>
          <a:blip r:embed="rId2">
            <a:extLst>
              <a:ext uri="{28A0092B-C50C-407E-A947-70E740481C1C}">
                <a14:useLocalDpi xmlns:a14="http://schemas.microsoft.com/office/drawing/2010/main" val="0"/>
              </a:ext>
            </a:extLst>
          </a:blip>
          <a:srcRect/>
          <a:stretch>
            <a:fillRect/>
          </a:stretch>
        </p:blipFill>
        <p:spPr bwMode="auto">
          <a:xfrm>
            <a:off x="5257800" y="4724400"/>
            <a:ext cx="3127375" cy="1659255"/>
          </a:xfrm>
          <a:prstGeom prst="rect">
            <a:avLst/>
          </a:prstGeom>
          <a:noFill/>
          <a:ln>
            <a:noFill/>
          </a:ln>
        </p:spPr>
      </p:pic>
      <p:pic>
        <p:nvPicPr>
          <p:cNvPr id="5" name="Picture 4" descr="Fred Rogers Center logo"/>
          <p:cNvPicPr/>
          <p:nvPr/>
        </p:nvPicPr>
        <p:blipFill>
          <a:blip r:embed="rId3">
            <a:extLst>
              <a:ext uri="{28A0092B-C50C-407E-A947-70E740481C1C}">
                <a14:useLocalDpi xmlns:a14="http://schemas.microsoft.com/office/drawing/2010/main" val="0"/>
              </a:ext>
            </a:extLst>
          </a:blip>
          <a:srcRect/>
          <a:stretch>
            <a:fillRect/>
          </a:stretch>
        </p:blipFill>
        <p:spPr bwMode="auto">
          <a:xfrm>
            <a:off x="3124200" y="5337464"/>
            <a:ext cx="1951355" cy="922020"/>
          </a:xfrm>
          <a:prstGeom prst="rect">
            <a:avLst/>
          </a:prstGeom>
          <a:noFill/>
          <a:ln>
            <a:noFill/>
          </a:ln>
        </p:spPr>
      </p:pic>
    </p:spTree>
    <p:extLst>
      <p:ext uri="{BB962C8B-B14F-4D97-AF65-F5344CB8AC3E}">
        <p14:creationId xmlns:p14="http://schemas.microsoft.com/office/powerpoint/2010/main" val="634294671"/>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scene3d>
            <a:camera prst="orthographicFront">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436</TotalTime>
  <Words>746</Words>
  <Application>Microsoft Office PowerPoint</Application>
  <PresentationFormat>On-screen Show (4:3)</PresentationFormat>
  <Paragraphs>63</Paragraphs>
  <Slides>14</Slides>
  <Notes>0</Notes>
  <HiddenSlides>0</HiddenSlides>
  <MMClips>0</MMClips>
  <ScaleCrop>false</ScaleCrop>
  <HeadingPairs>
    <vt:vector size="4" baseType="variant">
      <vt:variant>
        <vt:lpstr>Theme</vt:lpstr>
      </vt:variant>
      <vt:variant>
        <vt:i4>1</vt:i4>
      </vt:variant>
      <vt:variant>
        <vt:lpstr>Slide Titles</vt:lpstr>
      </vt:variant>
      <vt:variant>
        <vt:i4>14</vt:i4>
      </vt:variant>
    </vt:vector>
  </HeadingPairs>
  <TitlesOfParts>
    <vt:vector size="15" baseType="lpstr">
      <vt:lpstr>Flow</vt:lpstr>
      <vt:lpstr>Technology and Interactive Media  in Early Childhood Programs</vt:lpstr>
      <vt:lpstr>Introduction  </vt:lpstr>
      <vt:lpstr>Types of Technology/Media</vt:lpstr>
      <vt:lpstr>Types of Technology/Media</vt:lpstr>
      <vt:lpstr>Issues/Concerns</vt:lpstr>
      <vt:lpstr>Issues/Concerns (cont’d.)</vt:lpstr>
      <vt:lpstr>NAEYC &amp; the Fred Rogers Center</vt:lpstr>
      <vt:lpstr>About NAEYC</vt:lpstr>
      <vt:lpstr>About the Fred Rogers Center</vt:lpstr>
      <vt:lpstr>Position Statement –  NAEYC &amp; Fred Rogers Center</vt:lpstr>
      <vt:lpstr>Principles –  NAEYC &amp; Fred Rogers Center</vt:lpstr>
      <vt:lpstr>Conclusion</vt:lpstr>
      <vt:lpstr>Activity</vt:lpstr>
      <vt:lpstr>References</vt:lpstr>
    </vt:vector>
  </TitlesOfParts>
  <Company>Toshiba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Technology and Interactive Media  in Early Childhood Programs</dc:title>
  <dc:creator>Chris</dc:creator>
  <cp:lastModifiedBy>Chris</cp:lastModifiedBy>
  <cp:revision>28</cp:revision>
  <dcterms:created xsi:type="dcterms:W3CDTF">2014-06-04T03:32:49Z</dcterms:created>
  <dcterms:modified xsi:type="dcterms:W3CDTF">2014-06-06T01:26:31Z</dcterms:modified>
</cp:coreProperties>
</file>